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1" r:id="rId6"/>
    <p:sldId id="1529" r:id="rId7"/>
    <p:sldId id="1530" r:id="rId8"/>
    <p:sldId id="1527" r:id="rId9"/>
    <p:sldId id="1528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libri Light" panose="020F0302020204030204" pitchFamily="34" charset="0"/>
      <p:regular r:id="rId17"/>
      <p:italic r:id="rId18"/>
    </p:embeddedFont>
    <p:embeddedFont>
      <p:font typeface="Rosatom" panose="020B0503040504020204" pitchFamily="34" charset="-52"/>
      <p:regular r:id="rId19"/>
      <p:bold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Общекорпоративные </a:t>
            </a:r>
            <a:r>
              <a:rPr lang="ru-RU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не участвуют руководители отраслевых функций в дивизионах, управляющих компаниях и организациях Госкорпорации «Росатом».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общекорпоративной номинации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Управление экономикой, финансами и инвестициями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проект / инициатива, которые направлены на повышение качества и скорости процессов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 и целостность результата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Экономический эффект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2077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</a:t>
            </a:r>
            <a:r>
              <a:rPr lang="ru-RU" altLang="ru-RU" sz="75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заказом</a:t>
            </a:r>
            <a:r>
              <a:rPr lang="ru-RU" altLang="ru-RU" sz="75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49286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70919"/>
            <a:ext cx="4006907" cy="67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может работник, который соответствует общим требованиям приказа.
В конкурсе не принимают участие: (руководитель финансово-экономической службы дивизиона (организации).
Команду-победителя определяют по трем критериям.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экономикой, финансами и инвестициями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единительная линия 18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" name="Таблица 156"/>
          <p:cNvGraphicFramePr>
            <a:graphicFrameLocks noGrp="1"/>
          </p:cNvGraphicFramePr>
          <p:nvPr>
            <p:extLst/>
          </p:nvPr>
        </p:nvGraphicFramePr>
        <p:xfrm>
          <a:off x="-49932" y="4893893"/>
          <a:ext cx="3539471" cy="244052"/>
        </p:xfrm>
        <a:graphic>
          <a:graphicData uri="http://schemas.openxmlformats.org/drawingml/2006/table">
            <a:tbl>
              <a:tblPr firstRow="1" bandRow="1"/>
              <a:tblGrid>
                <a:gridCol w="1684703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945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9823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24405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 И ЦЕЛОСТНОСТЬ РЕЗУЛЬТАТА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ЭКОНОМИЧЕСКИЙ ЭФФЕКТ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66456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ДОПОЛНИТЕЛЬНОЕ УСЛОВИЕ УЧАСТИЯ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Прямоугольник 247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Прямоугольник 248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1" name="Группа 80"/>
          <p:cNvGrpSpPr/>
          <p:nvPr/>
        </p:nvGrpSpPr>
        <p:grpSpPr>
          <a:xfrm>
            <a:off x="263418" y="1193783"/>
            <a:ext cx="2909788" cy="801242"/>
            <a:chOff x="48990" y="1001969"/>
            <a:chExt cx="2067694" cy="569361"/>
          </a:xfrm>
        </p:grpSpPr>
        <p:sp>
          <p:nvSpPr>
            <p:cNvPr id="82" name="NomineePhoto_1" descr="NomineePhoto_1"/>
            <p:cNvSpPr/>
            <p:nvPr/>
          </p:nvSpPr>
          <p:spPr>
            <a:xfrm>
              <a:off x="182156" y="1001969"/>
              <a:ext cx="432581" cy="432581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8990" y="1399917"/>
              <a:ext cx="698912" cy="1692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NomineePhoto_2" descr="NomineePhoto_2"/>
            <p:cNvSpPr/>
            <p:nvPr/>
          </p:nvSpPr>
          <p:spPr>
            <a:xfrm>
              <a:off x="849965" y="1001969"/>
              <a:ext cx="432581" cy="432581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19173" y="1402053"/>
              <a:ext cx="694165" cy="164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NomineePhoto_3" descr="NomineePhoto_3"/>
            <p:cNvSpPr/>
            <p:nvPr/>
          </p:nvSpPr>
          <p:spPr>
            <a:xfrm>
              <a:off x="1544179" y="1001969"/>
              <a:ext cx="432581" cy="432581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404254" y="1402053"/>
              <a:ext cx="71243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87500" y="2430420"/>
            <a:ext cx="3371414" cy="175771"/>
            <a:chOff x="87500" y="2430420"/>
            <a:chExt cx="3371414" cy="175771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3C240A76-AFB9-4AAE-92F5-277751412EEF}"/>
                </a:ext>
              </a:extLst>
            </p:cNvPr>
            <p:cNvSpPr txBox="1"/>
            <p:nvPr/>
          </p:nvSpPr>
          <p:spPr>
            <a:xfrm>
              <a:off x="87500" y="243297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01919B4D-D985-481F-8D42-0478C0C0988C}"/>
                </a:ext>
              </a:extLst>
            </p:cNvPr>
            <p:cNvSpPr txBox="1"/>
            <p:nvPr/>
          </p:nvSpPr>
          <p:spPr>
            <a:xfrm>
              <a:off x="960942" y="2430420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977A469-F140-404A-B649-2941C536022C}"/>
                </a:ext>
              </a:extLst>
            </p:cNvPr>
            <p:cNvSpPr txBox="1"/>
            <p:nvPr/>
          </p:nvSpPr>
          <p:spPr>
            <a:xfrm>
              <a:off x="1735188" y="2436914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2ECE47E-FC06-48BE-BC0B-6260BFF7A3D8}"/>
                </a:ext>
              </a:extLst>
            </p:cNvPr>
            <p:cNvSpPr txBox="1"/>
            <p:nvPr/>
          </p:nvSpPr>
          <p:spPr>
            <a:xfrm>
              <a:off x="2737671" y="243518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Группа 92"/>
          <p:cNvGrpSpPr/>
          <p:nvPr/>
        </p:nvGrpSpPr>
        <p:grpSpPr>
          <a:xfrm>
            <a:off x="87500" y="2685796"/>
            <a:ext cx="3371414" cy="174785"/>
            <a:chOff x="87500" y="2638409"/>
            <a:chExt cx="3371414" cy="174785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17881734-0675-4A98-8CF7-37E25AFE92B5}"/>
                </a:ext>
              </a:extLst>
            </p:cNvPr>
            <p:cNvSpPr txBox="1"/>
            <p:nvPr/>
          </p:nvSpPr>
          <p:spPr>
            <a:xfrm>
              <a:off x="87500" y="264055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18D029C-6274-45CA-AC02-85C8DFDFF67A}"/>
                </a:ext>
              </a:extLst>
            </p:cNvPr>
            <p:cNvSpPr txBox="1"/>
            <p:nvPr/>
          </p:nvSpPr>
          <p:spPr>
            <a:xfrm>
              <a:off x="960942" y="2638409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791C1A97-6524-410A-B43F-F78A52D34DAE}"/>
                </a:ext>
              </a:extLst>
            </p:cNvPr>
            <p:cNvSpPr txBox="1"/>
            <p:nvPr/>
          </p:nvSpPr>
          <p:spPr>
            <a:xfrm>
              <a:off x="1735188" y="2643917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EDB37450-D6BD-4400-8B7D-214A8921D801}"/>
                </a:ext>
              </a:extLst>
            </p:cNvPr>
            <p:cNvSpPr txBox="1"/>
            <p:nvPr/>
          </p:nvSpPr>
          <p:spPr>
            <a:xfrm>
              <a:off x="2737671" y="264140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8" name="Группа 97"/>
          <p:cNvGrpSpPr/>
          <p:nvPr/>
        </p:nvGrpSpPr>
        <p:grpSpPr>
          <a:xfrm>
            <a:off x="87500" y="2940186"/>
            <a:ext cx="3371414" cy="173799"/>
            <a:chOff x="87500" y="2846398"/>
            <a:chExt cx="3371414" cy="173799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30A84426-5441-4168-95AB-072BA4741FE2}"/>
                </a:ext>
              </a:extLst>
            </p:cNvPr>
            <p:cNvSpPr txBox="1"/>
            <p:nvPr/>
          </p:nvSpPr>
          <p:spPr>
            <a:xfrm>
              <a:off x="87500" y="284814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930FA7D-2234-4F71-A48C-C1C7E10768C0}"/>
                </a:ext>
              </a:extLst>
            </p:cNvPr>
            <p:cNvSpPr txBox="1"/>
            <p:nvPr/>
          </p:nvSpPr>
          <p:spPr>
            <a:xfrm>
              <a:off x="960942" y="2846398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59003C8D-5942-4229-B484-9EA2C2ED150A}"/>
                </a:ext>
              </a:extLst>
            </p:cNvPr>
            <p:cNvSpPr txBox="1"/>
            <p:nvPr/>
          </p:nvSpPr>
          <p:spPr>
            <a:xfrm>
              <a:off x="1735188" y="2850920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0AF23C15-2EE0-4FF0-8489-B00F30469EEF}"/>
                </a:ext>
              </a:extLst>
            </p:cNvPr>
            <p:cNvSpPr txBox="1"/>
            <p:nvPr/>
          </p:nvSpPr>
          <p:spPr>
            <a:xfrm>
              <a:off x="2737671" y="284762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03" name="Таблица 102"/>
          <p:cNvGraphicFramePr>
            <a:graphicFrameLocks noGrp="1"/>
          </p:cNvGraphicFramePr>
          <p:nvPr>
            <p:extLst/>
          </p:nvPr>
        </p:nvGraphicFramePr>
        <p:xfrm>
          <a:off x="170140" y="2319243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667648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Масштаб и целостность результата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Результат проекта оказал влияние на индикаторы сквозных процессов на уровне организации, дивизиона, отрасли.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Тиражируемость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Возможность применения или подтверждение использования проекта и его результатов в других организациях / дивизионах.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Экономический эффект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Соотношение полученного результата с затраченными ресурсами.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Дополнительное условие участия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Проект или инициатива не являются государственным заказом.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53674</TotalTime>
  <Words>2102</Words>
  <Application>Microsoft Office PowerPoint</Application>
  <PresentationFormat>Произвольный</PresentationFormat>
  <Paragraphs>204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ヒラギノ角ゴ Pro W3</vt:lpstr>
      <vt:lpstr>Arial</vt:lpstr>
      <vt:lpstr>Calibri</vt:lpstr>
      <vt:lpstr>Calibri Light</vt:lpstr>
      <vt:lpstr>Rosatom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3402</cp:revision>
  <cp:lastPrinted>2025-02-03T14:56:44Z</cp:lastPrinted>
  <dcterms:created xsi:type="dcterms:W3CDTF">2019-09-24T12:37:05Z</dcterms:created>
  <dcterms:modified xsi:type="dcterms:W3CDTF">2026-02-11T10:04:47Z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